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6" r:id="rId5"/>
    <p:sldId id="267" r:id="rId6"/>
    <p:sldId id="268" r:id="rId7"/>
    <p:sldId id="259" r:id="rId8"/>
    <p:sldId id="260" r:id="rId9"/>
    <p:sldId id="269" r:id="rId10"/>
    <p:sldId id="261" r:id="rId11"/>
    <p:sldId id="272" r:id="rId12"/>
    <p:sldId id="262" r:id="rId13"/>
    <p:sldId id="273" r:id="rId14"/>
    <p:sldId id="274" r:id="rId15"/>
    <p:sldId id="263" r:id="rId16"/>
    <p:sldId id="264" r:id="rId17"/>
    <p:sldId id="275" r:id="rId18"/>
    <p:sldId id="27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34204-DA3A-6E36-0042-08389D5B8497}" v="9" dt="2022-06-28T14:12:38.205"/>
    <p1510:client id="{49FB4B50-F627-4A54-98CE-67D36BCE9F8A}" v="55" dt="2022-06-27T22:41:41.648"/>
    <p1510:client id="{68DE7336-AD48-498F-B8F0-82E207D7E5CD}" v="14" dt="2022-06-27T17:28:24.504"/>
    <p1510:client id="{85DFA61D-15AC-50E6-EA16-706988593BF2}" v="36" dt="2022-06-28T14:04:34.764"/>
    <p1510:client id="{A78FC797-5BB8-426D-401B-D53074B37291}" v="1384" dt="2022-06-27T17:21:30.519"/>
    <p1510:client id="{C045C6AC-C741-3F21-AFFE-AB2F72BB072C}" v="86" dt="2022-06-27T17:09:57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EACB8D7-E7D4-157C-5872-21ABF4648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80" r="-1" b="284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  <a:cs typeface="Calibri Light"/>
              </a:rPr>
              <a:t>Workspace of the Future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Sarah Franko, Francisca Oseghale, Katharine Priu, Kayla Tolly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he inside of a car&#10;&#10;Description automatically generated">
            <a:extLst>
              <a:ext uri="{FF2B5EF4-FFF2-40B4-BE49-F238E27FC236}">
                <a16:creationId xmlns:a16="http://schemas.microsoft.com/office/drawing/2014/main" id="{B8C9E8F8-0173-9BBE-22DB-DBB41CD49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BB1B7-546A-82D7-051E-80C1C517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7308" y="480143"/>
            <a:ext cx="3822189" cy="677837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Seats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75CC-09BD-E224-3DE4-5934DBB3F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7308" y="1111484"/>
            <a:ext cx="3822189" cy="50942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ea typeface="+mn-lt"/>
                <a:cs typeface="+mn-lt"/>
              </a:rPr>
              <a:t>The 2R seats will operate as “swivel” seats that spin 180 degrees inwards to face the 3R seats</a:t>
            </a:r>
            <a:endParaRPr lang="en-US" sz="1800"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The seats will have foldable armrests to simulate the office chair feeling </a:t>
            </a:r>
            <a:endParaRPr lang="en-US" sz="1800"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There will be a seat locking mechanism at the base of the seat that secures the seat in place after transitioning from front facing to rear facing</a:t>
            </a:r>
          </a:p>
          <a:p>
            <a:r>
              <a:rPr lang="en-US" sz="1800">
                <a:cs typeface="Calibri"/>
              </a:rPr>
              <a:t>The tracks for the 2R seats would have to be extended so the 2R seats can move to meet the front seats</a:t>
            </a:r>
          </a:p>
          <a:p>
            <a:r>
              <a:rPr lang="en-US" sz="1800">
                <a:cs typeface="Calibri"/>
              </a:rPr>
              <a:t>After measuring the dimensions in the car, we determined that there is enough room for the 2R seats to rotate without trimming them down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885831-3E52-9D1B-8209-16116F40BEEB}"/>
              </a:ext>
            </a:extLst>
          </p:cNvPr>
          <p:cNvCxnSpPr/>
          <p:nvPr/>
        </p:nvCxnSpPr>
        <p:spPr>
          <a:xfrm>
            <a:off x="6218959" y="2348345"/>
            <a:ext cx="1416626" cy="138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A0B653-A71F-E10E-06BA-DFA51B382FD6}"/>
              </a:ext>
            </a:extLst>
          </p:cNvPr>
          <p:cNvCxnSpPr>
            <a:cxnSpLocks/>
          </p:cNvCxnSpPr>
          <p:nvPr/>
        </p:nvCxnSpPr>
        <p:spPr>
          <a:xfrm>
            <a:off x="6184322" y="4192731"/>
            <a:ext cx="1416626" cy="138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D1B6B866-3326-CD7A-5B60-801C5D817E19}"/>
              </a:ext>
            </a:extLst>
          </p:cNvPr>
          <p:cNvSpPr/>
          <p:nvPr/>
        </p:nvSpPr>
        <p:spPr>
          <a:xfrm>
            <a:off x="3435580" y="2647742"/>
            <a:ext cx="614795" cy="952500"/>
          </a:xfrm>
          <a:prstGeom prst="curved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F38853F3-E322-F4D9-005C-22F0B42E2691}"/>
              </a:ext>
            </a:extLst>
          </p:cNvPr>
          <p:cNvSpPr/>
          <p:nvPr/>
        </p:nvSpPr>
        <p:spPr>
          <a:xfrm flipV="1">
            <a:off x="3435580" y="3686833"/>
            <a:ext cx="675408" cy="1013112"/>
          </a:xfrm>
          <a:prstGeom prst="curved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C832B1-F28D-96C0-CEE4-E3B9699B7158}"/>
              </a:ext>
            </a:extLst>
          </p:cNvPr>
          <p:cNvCxnSpPr>
            <a:cxnSpLocks/>
          </p:cNvCxnSpPr>
          <p:nvPr/>
        </p:nvCxnSpPr>
        <p:spPr>
          <a:xfrm>
            <a:off x="4270663" y="3170958"/>
            <a:ext cx="1866899" cy="138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F50770-C687-AF3E-5346-2FF7C33699F3}"/>
              </a:ext>
            </a:extLst>
          </p:cNvPr>
          <p:cNvCxnSpPr>
            <a:cxnSpLocks/>
          </p:cNvCxnSpPr>
          <p:nvPr/>
        </p:nvCxnSpPr>
        <p:spPr>
          <a:xfrm>
            <a:off x="4270663" y="5058640"/>
            <a:ext cx="1944830" cy="51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498723-D3BB-7A58-1C5A-89A8FD4D892B}"/>
              </a:ext>
            </a:extLst>
          </p:cNvPr>
          <p:cNvSpPr txBox="1"/>
          <p:nvPr/>
        </p:nvSpPr>
        <p:spPr>
          <a:xfrm>
            <a:off x="4148570" y="2910320"/>
            <a:ext cx="1375063" cy="316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Slides Forwards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36B28E-99FA-FE20-274A-02C995AF4622}"/>
              </a:ext>
            </a:extLst>
          </p:cNvPr>
          <p:cNvSpPr txBox="1"/>
          <p:nvPr/>
        </p:nvSpPr>
        <p:spPr>
          <a:xfrm>
            <a:off x="4183206" y="4789342"/>
            <a:ext cx="1375063" cy="316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Slides Forwards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EA179F-46E6-3B91-4062-914AC3CB2107}"/>
              </a:ext>
            </a:extLst>
          </p:cNvPr>
          <p:cNvSpPr txBox="1"/>
          <p:nvPr/>
        </p:nvSpPr>
        <p:spPr>
          <a:xfrm>
            <a:off x="6096865" y="3880138"/>
            <a:ext cx="1375063" cy="316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Slides Forwards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792868-BABD-B9D2-7D86-73D377B5DF34}"/>
              </a:ext>
            </a:extLst>
          </p:cNvPr>
          <p:cNvSpPr txBox="1"/>
          <p:nvPr/>
        </p:nvSpPr>
        <p:spPr>
          <a:xfrm>
            <a:off x="6140160" y="2087706"/>
            <a:ext cx="1375063" cy="316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Slides Forwards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D4D37E-D9BB-3C02-AABD-D3AC28B9EB29}"/>
              </a:ext>
            </a:extLst>
          </p:cNvPr>
          <p:cNvSpPr txBox="1"/>
          <p:nvPr/>
        </p:nvSpPr>
        <p:spPr>
          <a:xfrm>
            <a:off x="3841172" y="3425536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Rotates 180 degrees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 inwards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37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4226-D9B4-C145-7B11-F0294159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4100">
                <a:cs typeface="Calibri Light"/>
              </a:rPr>
              <a:t>Seat Movement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88AD-57B8-09BB-C648-EDEAA89B0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107721"/>
            <a:ext cx="3505494" cy="37854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cs typeface="Calibri"/>
              </a:rPr>
              <a:t>4 step process:</a:t>
            </a:r>
          </a:p>
          <a:p>
            <a:pPr lvl="1"/>
            <a:r>
              <a:rPr lang="en-US" sz="1600">
                <a:cs typeface="Calibri"/>
              </a:rPr>
              <a:t>Front seats move forward to meet the dash</a:t>
            </a:r>
          </a:p>
          <a:p>
            <a:pPr lvl="1"/>
            <a:r>
              <a:rPr lang="en-US" sz="1600">
                <a:cs typeface="Calibri"/>
              </a:rPr>
              <a:t>2R seat backs fold forward to reduce space needed for rotation</a:t>
            </a:r>
          </a:p>
          <a:p>
            <a:pPr lvl="1"/>
            <a:r>
              <a:rPr lang="en-US" sz="1600">
                <a:cs typeface="Calibri"/>
              </a:rPr>
              <a:t>2R seats can then rotate 180°</a:t>
            </a:r>
          </a:p>
          <a:p>
            <a:pPr lvl="1"/>
            <a:r>
              <a:rPr lang="en-US" sz="1600">
                <a:cs typeface="Calibri"/>
              </a:rPr>
              <a:t>2R seats move forward to meet front seats</a:t>
            </a:r>
          </a:p>
          <a:p>
            <a:r>
              <a:rPr lang="en-US" sz="1600">
                <a:cs typeface="Calibri"/>
              </a:rPr>
              <a:t>This process will be done mechanically instead of electrically</a:t>
            </a:r>
          </a:p>
          <a:p>
            <a:pPr lvl="1"/>
            <a:r>
              <a:rPr lang="en-US" sz="1600">
                <a:cs typeface="Calibri"/>
              </a:rPr>
              <a:t>Electronic mechanisms could fail and lead to warranty issues</a:t>
            </a:r>
          </a:p>
          <a:p>
            <a:r>
              <a:rPr lang="en-US" sz="1600">
                <a:cs typeface="Calibri"/>
              </a:rPr>
              <a:t>Note: console between 2R seats would be removed to allow for seat rotation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cabin, car seat&#10;&#10;Description automatically generated">
            <a:extLst>
              <a:ext uri="{FF2B5EF4-FFF2-40B4-BE49-F238E27FC236}">
                <a16:creationId xmlns:a16="http://schemas.microsoft.com/office/drawing/2014/main" id="{DED8B180-1550-D8FB-FA2C-0C4305BC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418425"/>
            <a:ext cx="6019331" cy="40179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0047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5CFA0-7106-8CB4-D34C-00CBF457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  <a:cs typeface="Calibri Light"/>
              </a:rPr>
              <a:t>Webcast Screen</a:t>
            </a:r>
            <a:endParaRPr lang="en-US" sz="360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C0C07-C402-5672-6E56-4D2382AF6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900">
                <a:solidFill>
                  <a:schemeClr val="bg1"/>
                </a:solidFill>
                <a:ea typeface="+mn-lt"/>
                <a:cs typeface="+mn-lt"/>
              </a:rPr>
              <a:t>Screen that comes out of the side panel of the car using similar technology to that of roll-down windows</a:t>
            </a:r>
            <a:endParaRPr lang="en-US" sz="1900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sz="1900">
                <a:solidFill>
                  <a:schemeClr val="bg1"/>
                </a:solidFill>
                <a:ea typeface="+mn-lt"/>
                <a:cs typeface="+mn-lt"/>
              </a:rPr>
              <a:t>Screen is stored in side panel as default, but when a button is pressed it will rise in front of the window and provide a second screen for video conferencing, etc.</a:t>
            </a:r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  <a:ea typeface="+mn-lt"/>
                <a:cs typeface="+mn-lt"/>
              </a:rPr>
              <a:t>Research shows that adding a second screen can increase productivity up to 42%</a:t>
            </a:r>
          </a:p>
          <a:p>
            <a:r>
              <a:rPr lang="en-US" sz="1900">
                <a:solidFill>
                  <a:schemeClr val="bg1"/>
                </a:solidFill>
                <a:cs typeface="Calibri"/>
              </a:rPr>
              <a:t>Uses pre-existing technology (tablet like in front dash, mechanism as in current windows)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A8F1F9A-2CC7-B1B5-9D99-748C716C2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685621"/>
            <a:ext cx="6596652" cy="33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2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A266-A011-7FC1-B335-96EF36B2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Feasibility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9231-117C-DE67-0499-2B8CEF49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990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measured the 2R seat dimensions, as well as the width of the interior cabin, in Teamcenter</a:t>
            </a:r>
          </a:p>
          <a:p>
            <a:r>
              <a:rPr lang="en-US">
                <a:cs typeface="Calibri"/>
              </a:rPr>
              <a:t>The diagonal (maximum) dimension of the 2R seat is ~0.68m (assuming the seat back is pulled forward), while the interior cabin width is ~1.5m</a:t>
            </a:r>
          </a:p>
          <a:p>
            <a:pPr lvl="1"/>
            <a:r>
              <a:rPr lang="en-US">
                <a:cs typeface="Calibri"/>
              </a:rPr>
              <a:t>Shows that both seats could rotate at the same time and still have room without adjusting the seat or cabin size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D21827-CC30-B41E-0681-00B4B0197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92" t="24390" r="228" b="8943"/>
          <a:stretch/>
        </p:blipFill>
        <p:spPr>
          <a:xfrm>
            <a:off x="7412966" y="3678644"/>
            <a:ext cx="4297239" cy="2926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2165C-0A60-CDB1-53A8-CE6774C62877}"/>
              </a:ext>
            </a:extLst>
          </p:cNvPr>
          <p:cNvSpPr txBox="1"/>
          <p:nvPr/>
        </p:nvSpPr>
        <p:spPr>
          <a:xfrm>
            <a:off x="7412967" y="3027872"/>
            <a:ext cx="4295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Measurements of 2R seat (above) and width of interior cabin (below)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560056-E204-0755-AA45-45C382C80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60" t="27829" r="693" b="17737"/>
          <a:stretch/>
        </p:blipFill>
        <p:spPr>
          <a:xfrm>
            <a:off x="7412967" y="371853"/>
            <a:ext cx="4281883" cy="2567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7BE89D-1927-A1E1-E204-4A994577884F}"/>
              </a:ext>
            </a:extLst>
          </p:cNvPr>
          <p:cNvSpPr txBox="1"/>
          <p:nvPr/>
        </p:nvSpPr>
        <p:spPr>
          <a:xfrm>
            <a:off x="5689889" y="6235412"/>
            <a:ext cx="163483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2022 Navigator</a:t>
            </a:r>
          </a:p>
        </p:txBody>
      </p:sp>
    </p:spTree>
    <p:extLst>
      <p:ext uri="{BB962C8B-B14F-4D97-AF65-F5344CB8AC3E}">
        <p14:creationId xmlns:p14="http://schemas.microsoft.com/office/powerpoint/2010/main" val="2567610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60C89-66F9-4575-CD49-0616F670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  <a:cs typeface="Calibri Light"/>
              </a:rPr>
              <a:t>Feasibility cont.</a:t>
            </a:r>
            <a:endParaRPr lang="en-US" sz="36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BA111-8F91-5CEE-11C0-82FD3F054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bg1"/>
                </a:solidFill>
                <a:cs typeface="Calibri"/>
              </a:rPr>
              <a:t>Front seats can move forward ~0.4m</a:t>
            </a:r>
          </a:p>
          <a:p>
            <a:r>
              <a:rPr lang="en-US" sz="2400">
                <a:solidFill>
                  <a:schemeClr val="bg1"/>
                </a:solidFill>
                <a:cs typeface="Calibri"/>
              </a:rPr>
              <a:t>2R seats rotate and then can move back ~0.8m</a:t>
            </a:r>
          </a:p>
          <a:p>
            <a:r>
              <a:rPr lang="en-US" sz="2400">
                <a:solidFill>
                  <a:schemeClr val="bg1"/>
                </a:solidFill>
                <a:cs typeface="Calibri"/>
              </a:rPr>
              <a:t>Leaves ~1.2m between the 2R and 3R seats for table space, floor compartment, extra leg room, etc.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4DEB1E-D11A-1282-BCE5-B4FF1B699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54" t="27236" r="227" b="10163"/>
          <a:stretch/>
        </p:blipFill>
        <p:spPr>
          <a:xfrm>
            <a:off x="5110716" y="1213089"/>
            <a:ext cx="6596652" cy="4276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BD142C-4EAD-7C9C-2B1F-6A671733C7CF}"/>
              </a:ext>
            </a:extLst>
          </p:cNvPr>
          <p:cNvSpPr txBox="1"/>
          <p:nvPr/>
        </p:nvSpPr>
        <p:spPr>
          <a:xfrm>
            <a:off x="10071389" y="5594639"/>
            <a:ext cx="163483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2022 Navigator</a:t>
            </a:r>
          </a:p>
        </p:txBody>
      </p:sp>
    </p:spTree>
    <p:extLst>
      <p:ext uri="{BB962C8B-B14F-4D97-AF65-F5344CB8AC3E}">
        <p14:creationId xmlns:p14="http://schemas.microsoft.com/office/powerpoint/2010/main" val="24866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EB1DD-4B22-9EBA-1775-499323DD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Additional Commodities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3AE95C-003B-EA1B-FF82-3685390A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53" y="642988"/>
            <a:ext cx="3412570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35F2A-534B-E224-192F-4C2390C60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Greater accessibility to outlets, particularly between the second and third rows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Improved interior lighting system that reduces eye strain when working in dimly lit environments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Shades will be provided for all windows to reduce visibility from the outside of the vehicle when an occupant is working inside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016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B2642F8-16A2-C020-25FC-1F9B84CFC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1" t="909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9206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DAA72-0C0A-87B9-E224-EBBB6980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985" y="323961"/>
            <a:ext cx="3759240" cy="870523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Benefits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3BE3-B27C-A3DE-6406-9272193E6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290" y="1100971"/>
            <a:ext cx="3764826" cy="47938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ea typeface="+mn-lt"/>
                <a:cs typeface="+mn-lt"/>
              </a:rPr>
              <a:t>Allow people to work comfortably from their car with easier accessibility to desk space</a:t>
            </a:r>
            <a:endParaRPr lang="en-US" sz="1800">
              <a:cs typeface="Calibri" panose="020F0502020204030204"/>
            </a:endParaRPr>
          </a:p>
          <a:p>
            <a:r>
              <a:rPr lang="en-US" sz="1800">
                <a:ea typeface="+mn-lt"/>
                <a:cs typeface="+mn-lt"/>
              </a:rPr>
              <a:t>Improve the customer’s perception of working in their car so they view their vehicle as more of a welcoming office instead of a single purpose transportation vehicle.</a:t>
            </a:r>
            <a:endParaRPr lang="en-US" sz="1800"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A mobile office space available to the customer when their business takes them outside of the traditional office and home environments.</a:t>
            </a:r>
            <a:endParaRPr lang="en-US" sz="1800"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With the absence of distractions usually found at home, the user can be more focused and increase their productivity while working from the car.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957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22810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55BF9-09CB-5779-E35A-3073498D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831" y="681037"/>
            <a:ext cx="3738779" cy="1788811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Who can use the Workspace of the Future?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1C19-7663-48E0-0027-996C9EF2E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2831" y="2630161"/>
            <a:ext cx="3738780" cy="3546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Anyone needing and/or wanting to work from their car!</a:t>
            </a:r>
          </a:p>
          <a:p>
            <a:r>
              <a:rPr lang="en-US" sz="2000">
                <a:cs typeface="Calibri"/>
              </a:rPr>
              <a:t>Can accommodate both the individual and groups of up to 5 people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C27DED3-00B0-46B6-8D5B-DC31277A4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2" r="7709" b="-1"/>
          <a:stretch/>
        </p:blipFill>
        <p:spPr>
          <a:xfrm>
            <a:off x="479278" y="484633"/>
            <a:ext cx="6542215" cy="58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01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78A36-9272-738F-E2E2-0577BAA2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232593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Survey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7DE64-03A3-4079-FB92-26BA6CB1D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676"/>
            <a:ext cx="4936067" cy="43589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We surveyed 50 people about their opinions of working from their cars, and how they thought it could be improved. Of those 50 people,</a:t>
            </a:r>
          </a:p>
          <a:p>
            <a:r>
              <a:rPr lang="en-US" sz="2000">
                <a:cs typeface="Calibri" panose="020F0502020204030204"/>
              </a:rPr>
              <a:t>88 % said they do not enjoy working in the current day automobile</a:t>
            </a:r>
          </a:p>
          <a:p>
            <a:r>
              <a:rPr lang="en-US" sz="2000">
                <a:cs typeface="Calibri" panose="020F0502020204030204"/>
              </a:rPr>
              <a:t>69 % said working from their car could be improved if they had a desk</a:t>
            </a:r>
          </a:p>
          <a:p>
            <a:r>
              <a:rPr lang="en-US" sz="2000">
                <a:ea typeface="+mn-lt"/>
                <a:cs typeface="+mn-lt"/>
              </a:rPr>
              <a:t>94 % said working from their car could be improved if they had more space</a:t>
            </a:r>
          </a:p>
          <a:p>
            <a:r>
              <a:rPr lang="en-US" sz="2000">
                <a:ea typeface="+mn-lt"/>
                <a:cs typeface="+mn-lt"/>
              </a:rPr>
              <a:t>46 % said they would use this feature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We interviewed 4 Ford supervisors, who also supported the idea.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Our results indicate that there is a consumer base for the Workspace of the Future.</a:t>
            </a:r>
          </a:p>
        </p:txBody>
      </p:sp>
      <p:pic>
        <p:nvPicPr>
          <p:cNvPr id="5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7781FED-EE4D-23B1-3DA8-A3833FAA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2617214"/>
            <a:ext cx="4935970" cy="31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63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B0447-7FCD-EA23-8B01-349E6612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it works (video)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35AF-FFA9-7F2A-2C59-52AC33536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https://youtu.be/poiVxaG7swI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arOfficeDemo">
            <a:hlinkClick r:id="" action="ppaction://media"/>
            <a:extLst>
              <a:ext uri="{FF2B5EF4-FFF2-40B4-BE49-F238E27FC236}">
                <a16:creationId xmlns:a16="http://schemas.microsoft.com/office/drawing/2014/main" id="{DF18A069-B72E-473F-A6D9-742E3525A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3822" y="1604164"/>
            <a:ext cx="6553545" cy="36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0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1B448-5B85-42A5-576D-B9196E9C6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7" y="407867"/>
            <a:ext cx="4026325" cy="1515642"/>
          </a:xfrm>
        </p:spPr>
        <p:txBody>
          <a:bodyPr>
            <a:normAutofit/>
          </a:bodyPr>
          <a:lstStyle/>
          <a:p>
            <a:r>
              <a:rPr lang="en-US" sz="3200">
                <a:cs typeface="Calibri Light"/>
              </a:rPr>
              <a:t>What is the Workspace of the Future?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9E1A8-15B9-2E48-028C-DF9764A5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90" y="1839407"/>
            <a:ext cx="3738780" cy="40643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ea typeface="+mn-lt"/>
                <a:cs typeface="+mn-lt"/>
              </a:rPr>
              <a:t>A mobile workspace inside a luxury SUV</a:t>
            </a:r>
          </a:p>
          <a:p>
            <a:r>
              <a:rPr lang="en-US" sz="1600">
                <a:ea typeface="+mn-lt"/>
                <a:cs typeface="+mn-lt"/>
              </a:rPr>
              <a:t>A future, ideally electric, version of the Lincoln Navigator will be able to have the backseat area converted to an office space in 3 steps:</a:t>
            </a:r>
          </a:p>
          <a:p>
            <a:pPr lvl="1"/>
            <a:r>
              <a:rPr lang="en-US" sz="1600">
                <a:ea typeface="+mn-lt"/>
                <a:cs typeface="+mn-lt"/>
              </a:rPr>
              <a:t>Front seats slide forward to the dash</a:t>
            </a:r>
          </a:p>
          <a:p>
            <a:pPr lvl="1"/>
            <a:r>
              <a:rPr lang="en-US" sz="1600">
                <a:ea typeface="+mn-lt"/>
                <a:cs typeface="+mn-lt"/>
              </a:rPr>
              <a:t>Second row seats rotate 180 degrees inwards to face the third row and move forwards towards the front seats</a:t>
            </a:r>
          </a:p>
          <a:p>
            <a:pPr lvl="1"/>
            <a:r>
              <a:rPr lang="en-US" sz="1600">
                <a:ea typeface="+mn-lt"/>
                <a:cs typeface="+mn-lt"/>
              </a:rPr>
              <a:t>A table stowed in a floor compartment can be unfolded and used as a desk</a:t>
            </a:r>
          </a:p>
          <a:p>
            <a:r>
              <a:rPr lang="en-US" sz="1600">
                <a:ea typeface="+mn-lt"/>
                <a:cs typeface="+mn-lt"/>
              </a:rPr>
              <a:t>The Workspace of the Future solves 3 common problems addressed on the next slides</a:t>
            </a:r>
          </a:p>
        </p:txBody>
      </p:sp>
      <p:pic>
        <p:nvPicPr>
          <p:cNvPr id="4" name="Picture 4" descr="A picture containing sky, outdoor, building, day&#10;&#10;Description automatically generated">
            <a:extLst>
              <a:ext uri="{FF2B5EF4-FFF2-40B4-BE49-F238E27FC236}">
                <a16:creationId xmlns:a16="http://schemas.microsoft.com/office/drawing/2014/main" id="{D1E3382F-3978-251A-D85F-2FF153A83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6" r="25721" b="1"/>
          <a:stretch/>
        </p:blipFill>
        <p:spPr>
          <a:xfrm>
            <a:off x="5170507" y="484633"/>
            <a:ext cx="6542215" cy="58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491A0-78A0-21E0-CE7E-229D5F9D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44" y="365124"/>
            <a:ext cx="4929556" cy="2057400"/>
          </a:xfrm>
        </p:spPr>
        <p:txBody>
          <a:bodyPr anchor="b">
            <a:normAutofit/>
          </a:bodyPr>
          <a:lstStyle/>
          <a:p>
            <a:r>
              <a:rPr lang="en-US" sz="4000">
                <a:cs typeface="Calibri Light"/>
              </a:rPr>
              <a:t>Problem 1</a:t>
            </a:r>
            <a:endParaRPr lang="en-US" sz="4000"/>
          </a:p>
        </p:txBody>
      </p:sp>
      <p:pic>
        <p:nvPicPr>
          <p:cNvPr id="4" name="Picture 4" descr="A picture containing person, table, person, indoor&#10;&#10;Description automatically generated">
            <a:extLst>
              <a:ext uri="{FF2B5EF4-FFF2-40B4-BE49-F238E27FC236}">
                <a16:creationId xmlns:a16="http://schemas.microsoft.com/office/drawing/2014/main" id="{D798185D-3726-DAF7-9B76-CAD8E65C8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0" r="-2" b="-2"/>
          <a:stretch/>
        </p:blipFill>
        <p:spPr>
          <a:xfrm>
            <a:off x="491148" y="343454"/>
            <a:ext cx="4853685" cy="2934000"/>
          </a:xfrm>
          <a:prstGeom prst="rect">
            <a:avLst/>
          </a:prstGeom>
        </p:spPr>
      </p:pic>
      <p:pic>
        <p:nvPicPr>
          <p:cNvPr id="5" name="Picture 5" descr="A picture containing text, desk&#10;&#10;Description automatically generated">
            <a:extLst>
              <a:ext uri="{FF2B5EF4-FFF2-40B4-BE49-F238E27FC236}">
                <a16:creationId xmlns:a16="http://schemas.microsoft.com/office/drawing/2014/main" id="{CF0ABD97-F504-78BA-FB93-FD2DD3092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5" r="1" b="1"/>
          <a:stretch/>
        </p:blipFill>
        <p:spPr>
          <a:xfrm>
            <a:off x="491148" y="3597883"/>
            <a:ext cx="4853685" cy="29366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7E569-A2C9-7EE7-A0A4-84DAF0923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244" y="2624962"/>
            <a:ext cx="4929556" cy="35380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While working remotely, it is often difficult to find a distraction-free workspace</a:t>
            </a:r>
          </a:p>
          <a:p>
            <a:r>
              <a:rPr lang="en-US" sz="2000">
                <a:cs typeface="Calibri"/>
              </a:rPr>
              <a:t>This could be due to a number of reasons, including</a:t>
            </a:r>
          </a:p>
          <a:p>
            <a:pPr lvl="1"/>
            <a:r>
              <a:rPr lang="en-US" sz="2000">
                <a:cs typeface="Calibri"/>
              </a:rPr>
              <a:t>Thin walls and multiple people trying to work from home</a:t>
            </a:r>
          </a:p>
          <a:p>
            <a:pPr lvl="1"/>
            <a:r>
              <a:rPr lang="en-US" sz="2000">
                <a:cs typeface="Calibri"/>
              </a:rPr>
              <a:t>Children and/or pets</a:t>
            </a:r>
          </a:p>
          <a:p>
            <a:pPr lvl="1"/>
            <a:r>
              <a:rPr lang="en-US" sz="2000">
                <a:cs typeface="Calibri"/>
              </a:rPr>
              <a:t>No office space in the home</a:t>
            </a:r>
          </a:p>
        </p:txBody>
      </p:sp>
    </p:spTree>
    <p:extLst>
      <p:ext uri="{BB962C8B-B14F-4D97-AF65-F5344CB8AC3E}">
        <p14:creationId xmlns:p14="http://schemas.microsoft.com/office/powerpoint/2010/main" val="239936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94E4-C5E9-12DB-D453-34F9B35F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Problem 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DABC-E972-E5D9-5BA9-6A140C81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A busy lifestyle often leaves people needing to work outside of the home or office, and current vehicles do not provide a comfortably accessible work environment</a:t>
            </a:r>
          </a:p>
          <a:p>
            <a:r>
              <a:rPr lang="en-US" sz="1700">
                <a:cs typeface="Calibri"/>
              </a:rPr>
              <a:t>Examples include:</a:t>
            </a:r>
          </a:p>
          <a:p>
            <a:pPr lvl="1"/>
            <a:r>
              <a:rPr lang="en-US" sz="1700">
                <a:cs typeface="Calibri"/>
              </a:rPr>
              <a:t>Needing to get work done while waiting to pick up kids</a:t>
            </a:r>
          </a:p>
          <a:p>
            <a:pPr lvl="1"/>
            <a:r>
              <a:rPr lang="en-US" sz="1700">
                <a:cs typeface="Calibri"/>
              </a:rPr>
              <a:t>Job requires driving around and working offsite</a:t>
            </a:r>
          </a:p>
          <a:p>
            <a:pPr lvl="1"/>
            <a:r>
              <a:rPr lang="en-US" sz="1700">
                <a:cs typeface="Calibri"/>
              </a:rPr>
              <a:t>Working while traveling, such as a cross-country road trip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1742C0E-58DF-C36E-656B-A8F9D0246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" r="19121"/>
          <a:stretch/>
        </p:blipFill>
        <p:spPr>
          <a:xfrm>
            <a:off x="5713029" y="807593"/>
            <a:ext cx="5404997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8125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0FBF86-AB52-81A4-37E3-5700F0190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2A226-4CF1-0845-F2B7-91B13A16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Problem 3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0F668-38D8-B896-1105-CFFF7088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ea typeface="+mn-lt"/>
                <a:cs typeface="+mn-lt"/>
              </a:rPr>
              <a:t>Since the pandemic, people working remotely have had a difficult time separating their work life from their home life, since they both live and work in the home</a:t>
            </a:r>
          </a:p>
          <a:p>
            <a:pPr lvl="1"/>
            <a:r>
              <a:rPr lang="en-US" sz="1900">
                <a:cs typeface="Calibri"/>
              </a:rPr>
              <a:t>Studies have shown that people are less productive when they are working and sleeping in the same place</a:t>
            </a:r>
          </a:p>
          <a:p>
            <a:pPr lvl="1"/>
            <a:r>
              <a:rPr lang="en-US" sz="1900">
                <a:cs typeface="Calibri"/>
              </a:rPr>
              <a:t>Never leaving the home is unhealthy mentally, as many feel trapped</a:t>
            </a:r>
          </a:p>
        </p:txBody>
      </p:sp>
    </p:spTree>
    <p:extLst>
      <p:ext uri="{BB962C8B-B14F-4D97-AF65-F5344CB8AC3E}">
        <p14:creationId xmlns:p14="http://schemas.microsoft.com/office/powerpoint/2010/main" val="72462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floor, indoor, toy, tile&#10;&#10;Description automatically generated">
            <a:extLst>
              <a:ext uri="{FF2B5EF4-FFF2-40B4-BE49-F238E27FC236}">
                <a16:creationId xmlns:a16="http://schemas.microsoft.com/office/drawing/2014/main" id="{567F1D01-8941-5861-EA03-BCF56707E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16" r="-1" b="1691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0A273-2443-56F5-D295-DB449F844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Workspace of the Future: the Rundown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1B095-1168-28DB-B815-9B020926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  <a:cs typeface="Calibri Light"/>
              </a:rPr>
              <a:t>Interior Cabin</a:t>
            </a:r>
            <a:endParaRPr lang="en-US" sz="36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F1F74-1ABE-A00E-5FB5-45C3DECC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Relatively spacious area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Interior similar to that of the current Navigator</a:t>
            </a: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Ample leg room between the 2nd and 3rd rows</a:t>
            </a: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Floor compartment between 2nd and 3rd rows to store the table leaf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304E46F-9DCC-5B50-3250-69E2B2A42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84" r="3050" b="-535"/>
          <a:stretch/>
        </p:blipFill>
        <p:spPr>
          <a:xfrm>
            <a:off x="5613924" y="552771"/>
            <a:ext cx="5763945" cy="54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27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ED2AB-BBDD-9F46-0CCE-E4259C6F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767"/>
            <a:ext cx="4595071" cy="164550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Desk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A37F9-7405-6BBF-035C-C80FA5932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826"/>
            <a:ext cx="4595071" cy="403106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A foldable plastic leaf stowed in the floor between the second and third rows that can be unfolded to span the distance between two brackets on the walls of the vehicle.  </a:t>
            </a:r>
            <a:endParaRPr lang="en-US" sz="2000"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The desk position will be adjustable in the x-axis using a system of notches to secure the table in the desired position either closer to or further away from occupant.</a:t>
            </a:r>
          </a:p>
          <a:p>
            <a:r>
              <a:rPr lang="en-US" sz="2000">
                <a:ea typeface="+mn-lt"/>
                <a:cs typeface="+mn-lt"/>
              </a:rPr>
              <a:t>The width of the desk will accommodate a desktop computer with room for additional work.  </a:t>
            </a:r>
          </a:p>
          <a:p>
            <a:r>
              <a:rPr lang="en-US" sz="2000">
                <a:ea typeface="+mn-lt"/>
                <a:cs typeface="+mn-lt"/>
              </a:rPr>
              <a:t>The length of the desk will stretch between trim of the interior walls.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3202E992-831A-E42B-4995-94603B3B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871" y="881918"/>
            <a:ext cx="2824392" cy="16050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box, indoor, LEGO, floor&#10;&#10;Description automatically generated">
            <a:extLst>
              <a:ext uri="{FF2B5EF4-FFF2-40B4-BE49-F238E27FC236}">
                <a16:creationId xmlns:a16="http://schemas.microsoft.com/office/drawing/2014/main" id="{A1C3F9A6-1611-520A-0AFF-1E578C345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115" y="881919"/>
            <a:ext cx="2810014" cy="1605066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93B79D-4623-8277-A290-EBED71F1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8" y="3796452"/>
            <a:ext cx="5069104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41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8CCE1-A12D-D3E8-66CD-C6CF61E54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Floor Compartment</a:t>
            </a:r>
            <a:endParaRPr lang="en-US" sz="4000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48B1E20-9885-7D9B-0F57-7D44519FA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6" r="-2" b="-2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FEBD-5FC0-28A5-F01D-C8ACA223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Between the 2nd and 3rd rows</a:t>
            </a:r>
          </a:p>
          <a:p>
            <a:r>
              <a:rPr lang="en-US" sz="2400">
                <a:cs typeface="Calibri"/>
              </a:rPr>
              <a:t>Large enough to store the desk</a:t>
            </a:r>
          </a:p>
          <a:p>
            <a:r>
              <a:rPr lang="en-US" sz="2400">
                <a:cs typeface="Calibri"/>
              </a:rPr>
              <a:t>Customer can also stow other items in compartment</a:t>
            </a:r>
          </a:p>
        </p:txBody>
      </p:sp>
    </p:spTree>
    <p:extLst>
      <p:ext uri="{BB962C8B-B14F-4D97-AF65-F5344CB8AC3E}">
        <p14:creationId xmlns:p14="http://schemas.microsoft.com/office/powerpoint/2010/main" val="1321019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Workspace of the Future</vt:lpstr>
      <vt:lpstr>What is the Workspace of the Future?</vt:lpstr>
      <vt:lpstr>Problem 1</vt:lpstr>
      <vt:lpstr>Problem 2</vt:lpstr>
      <vt:lpstr>Problem 3</vt:lpstr>
      <vt:lpstr>Workspace of the Future: the Rundown</vt:lpstr>
      <vt:lpstr>Interior Cabin</vt:lpstr>
      <vt:lpstr>Desk</vt:lpstr>
      <vt:lpstr>Floor Compartment</vt:lpstr>
      <vt:lpstr>Seats</vt:lpstr>
      <vt:lpstr>Seat Movement Process</vt:lpstr>
      <vt:lpstr>Webcast Screen</vt:lpstr>
      <vt:lpstr>Feasibility</vt:lpstr>
      <vt:lpstr>Feasibility cont.</vt:lpstr>
      <vt:lpstr>Additional Commodities</vt:lpstr>
      <vt:lpstr>Benefits</vt:lpstr>
      <vt:lpstr>Who can use the Workspace of the Future?</vt:lpstr>
      <vt:lpstr>Survey Results</vt:lpstr>
      <vt:lpstr>How it works (video)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2022-06-22T20:20:48Z</dcterms:created>
  <dcterms:modified xsi:type="dcterms:W3CDTF">2022-08-12T19:34:46Z</dcterms:modified>
</cp:coreProperties>
</file>